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erriweather"/>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erriweather-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italic.fntdata"/><Relationship Id="rId25" Type="http://schemas.openxmlformats.org/officeDocument/2006/relationships/font" Target="fonts/Merriweather-bold.fntdata"/><Relationship Id="rId27"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89606951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89606951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896069512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896069512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80966ee3e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80966ee3e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 Line will be given 10 points.  We are looking for a relatively straight plane from the highest point of the hump down to the tail set.  A rounded or a rainbow </a:t>
            </a:r>
            <a:r>
              <a:rPr lang="en"/>
              <a:t>looking</a:t>
            </a:r>
            <a:r>
              <a:rPr lang="en"/>
              <a:t> back as well as an excessive sway back is not desired.  Some natural curve to topline, especially in females is not </a:t>
            </a:r>
            <a:r>
              <a:rPr lang="en"/>
              <a:t>necessarily</a:t>
            </a:r>
            <a:r>
              <a:rPr lang="en"/>
              <a:t> a fault.  In the past, judges may have incorrectly referred to the back as a straight topline instead of a CORRECT TOP LINE.  That may have been the confusion leading to some thinking we were trying to get rid of the hump.</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80966ee3e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80966ee3e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Depth can be described as the distance from the top of the shoulder to the brisket and how it carries that depth throughout the rest of the torso to the rear leg.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80966ee3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80966ee3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 Width will be judged looking at the front and rear of the animal.  Some distance between the front and back legs is desired.  Knees, hocks, or feet almost touching indicates a narrow frame.  A wider stance indicates capacity for muscling.  An inch in width across an animal will carry more weight than you expect.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80966ee3e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80966ee3e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Length of torso from the point of shoulder to pin bone.  Attention will be paid to the loin </a:t>
            </a:r>
            <a:r>
              <a:rPr lang="en"/>
              <a:t>section</a:t>
            </a:r>
            <a:r>
              <a:rPr lang="en"/>
              <a:t> that will generate a greater steak value.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80966ee3e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80966ee3e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Bone will be judged by thickness and correctness.  While this sounds a lot like correct legs, it is two different looks.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80966ee3e2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80966ee3e2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Hip scores will revolve around </a:t>
            </a:r>
            <a:r>
              <a:rPr lang="en"/>
              <a:t>length</a:t>
            </a:r>
            <a:r>
              <a:rPr lang="en"/>
              <a:t> from the hook to the pins.  The hooks are the knobby prominences sticking out to the sides along the back just behind the flank area and the pins being the other end of the pelvis that just out the rear end parallel to the head of the tail.  How that plane aligns with the rest of the top line, and how the muscling carries down towards the hock, will be of value.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80966ee3e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80966ee3e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 scores seem small and insignificant to some.  Short faces, rhinitis, and other abnormalities indicate underlying issues.  Feminine heads belong on females and masculine heads belong on bulls.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80966ee3e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80966ee3e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Judges this year will be using a scoring system they and others adapted to the bison industry.  THIS IS AN ATTEMPT TO EDUCATE THE MANY NEW BUYERS ENTERING THIS BUSINESS AND TRY TO INFORM THE CONSIGNORS WHAT THE JUDGES ARE LOOKING FOR.  Perhaps it may help the consignors look for characteristics that will score well in this year’s competition as well as give guidance for consignors to decide what animals to enter the competition or leave at home for the slaughter pen.  </a:t>
            </a:r>
            <a:endParaRPr/>
          </a:p>
          <a:p>
            <a:pPr indent="0" lvl="0" marL="0" rtl="0" algn="l">
              <a:spcBef>
                <a:spcPts val="0"/>
              </a:spcBef>
              <a:spcAft>
                <a:spcPts val="0"/>
              </a:spcAft>
              <a:buNone/>
            </a:pPr>
            <a:r>
              <a:rPr lang="en"/>
              <a:t>We &amp; the DTBA S/S Committee and Board, believe these </a:t>
            </a:r>
            <a:r>
              <a:rPr lang="en"/>
              <a:t>characteristics</a:t>
            </a:r>
            <a:r>
              <a:rPr lang="en"/>
              <a:t> are paramount for a breeding animal to stand up to the pressure of a life of reproduction &amp; are essential for breeding animals to propagate.</a:t>
            </a:r>
            <a:endParaRPr/>
          </a:p>
          <a:p>
            <a:pPr indent="0" lvl="0" marL="0" rtl="0" algn="l">
              <a:spcBef>
                <a:spcPts val="0"/>
              </a:spcBef>
              <a:spcAft>
                <a:spcPts val="0"/>
              </a:spcAft>
              <a:buNone/>
            </a:pPr>
            <a:r>
              <a:rPr lang="en"/>
              <a:t>With today’s limited buffalo inventory, the bison industry has a unique opportunity to rebuild the North American herd. The DTBA Black Hills Buffalo Thunder &amp; Girlz Gone Wild Performance Class Contest Live Judging is dedicated to strengthening the future of the herd by promoting solid genetics and setting high standards for longevity, ensuring many years of </a:t>
            </a:r>
            <a:r>
              <a:rPr lang="en"/>
              <a:t>propagation</a:t>
            </a:r>
            <a:r>
              <a:rPr lang="en"/>
              <a:t>.  </a:t>
            </a:r>
            <a:endParaRPr/>
          </a:p>
          <a:p>
            <a:pPr indent="0" lvl="0" marL="0" rtl="0" algn="l">
              <a:spcBef>
                <a:spcPts val="0"/>
              </a:spcBef>
              <a:spcAft>
                <a:spcPts val="0"/>
              </a:spcAft>
              <a:buNone/>
            </a:pPr>
            <a:r>
              <a:rPr b="1" lang="en"/>
              <a:t>For the buyer,</a:t>
            </a:r>
            <a:r>
              <a:rPr lang="en"/>
              <a:t> this type of scoring &amp; explanation hopefully helps point out </a:t>
            </a:r>
            <a:r>
              <a:rPr lang="en"/>
              <a:t>strengths</a:t>
            </a:r>
            <a:r>
              <a:rPr lang="en"/>
              <a:t> that they can apply to their own herd.  However, just because an animal does not have a perfect score or does not place in top 3 DOES NOT mean there is no value for it - </a:t>
            </a:r>
            <a:r>
              <a:rPr lang="en" u="sng"/>
              <a:t>judges must get very critical at these shows to justify placing animals </a:t>
            </a:r>
            <a:r>
              <a:rPr lang="en"/>
              <a:t>- THE JUDGES AIM if for folks to evaluate their own herd and find the characteristics they have in abundance and also what characteristics they are missing or needing to improve on.  With this criteria &amp; explanation &amp; by seeing the judges’ scoring at the DTBA show, buyers can better understand the value of each animal in a class and how they might fit into and strengthen their own herds at home.</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80966ee3e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80966ee3e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&amp; the DTBA S/S Committee and Board, believe these characteristics are paramount for a breeding animal to stand up to the pressure of a life of reproduction &amp; are essential for breeding animals to propagate.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With today’s limited buffalo inventory, the bison industry has a unique opportunity to rebuild the North American herd. The DTBA Black Hills Buffalo Thunder &amp; Girlz Gone Wild Performance Class Contest Live Judging is dedicated to strengthening the future of the herd by promoting solid genetics and setting high standards for longevity, ensuring many years of propagation.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80966ee3e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80966ee3e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Impression/Condition gives a judge that first impact that either catches their eye positively or negatively.  Often there is just something about the overall BALANCE and appearance that POPS.  There are a number of factors in play here.  FOR EXAMPLE, the way animals move or track, and how they carry themselves can be impressive.  CONVERSELY, excessive hump fat and globular fat around the tail set or width high above the center of the round indicates a very fat animal and that width will be imagined removed or melted down to a base width for your muscle indication.  CONSIGNORS, if you do not have confidence that the judges can gauge that accurately, consider bringing a leaner animal.  This category being broad and diverse, receives a possible 20 points.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80966ee3e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80966ee3e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Soundness or correct legs and feet are PARAMOUNT for a breeding animal to stand up to the pressures of a life of reproduction.  The foundation of an animal is just as important as the foundation on your house.  If there are deficiencies present on the ground, the skeleton, or musculature, the animal will have to compensate and make up for those discrepancies.  That comes at a cost to the animal.  BOTH FRONT AND BACK LEGS will be taken into consideration.  Soundness is essential for breeding animals to propagate.  A STRAIGHT PLANE FROM THE REAR HOCK TO THE FETLOCK IS PARAMOUNT.  There are a number of possible reasons for a deviation in the joint directly below the hock, or a malformation such as inbreeding in severe cases, trait selection, osteochondrosis, invitro issues, toxicities during pregnancy, overfeeding, etc.  These can have debilitating effects on joint and bone development both invitro, as and throughout the young animal’s growth timeline.  It is not the judge’s responsibilities to determine what the affliction is.  THUS, any curvature to a joint or straight bone will receive a significant reduction in score.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SOUNDNESS REDUCTIONS in scoring will result if clicking or popping in the joints, whether ankle or hock, or other joints are observed.  EXCESSIVE SWELLING in and around the lower feet just above the hooves (pastern) indicates overfeeding and overweight, or even possible heart failure.</a:t>
            </a:r>
            <a:endParaRPr/>
          </a:p>
          <a:p>
            <a:pPr indent="0" lvl="0" marL="0" rtl="0" algn="l">
              <a:spcBef>
                <a:spcPts val="0"/>
              </a:spcBef>
              <a:spcAft>
                <a:spcPts val="0"/>
              </a:spcAft>
              <a:buNone/>
            </a:pPr>
            <a:r>
              <a:rPr lang="en"/>
              <a:t>Excuses have been made in the past surrounding travel distance or some other reason regarding debilitating problems.  However, the judges will be judging what they see in front of them today.  Tolerance for deficiencies because “some pastures are small, and travel isn’t as big of an issue, and oh he’ll be just fine” won’t be given an credence.</a:t>
            </a:r>
            <a:endParaRPr/>
          </a:p>
          <a:p>
            <a:pPr indent="0" lvl="0" marL="0" rtl="0" algn="l">
              <a:spcBef>
                <a:spcPts val="0"/>
              </a:spcBef>
              <a:spcAft>
                <a:spcPts val="0"/>
              </a:spcAft>
              <a:buNone/>
            </a:pPr>
            <a:r>
              <a:rPr lang="en"/>
              <a:t>Correct is Correct and short-changing the gene pool because “he’s such a great animal otherwise” should not be an accepted practice.</a:t>
            </a:r>
            <a:endParaRPr/>
          </a:p>
          <a:p>
            <a:pPr indent="0" lvl="0" marL="0" rtl="0" algn="l">
              <a:spcBef>
                <a:spcPts val="0"/>
              </a:spcBef>
              <a:spcAft>
                <a:spcPts val="0"/>
              </a:spcAft>
              <a:buNone/>
            </a:pPr>
            <a:r>
              <a:rPr lang="en"/>
              <a:t>THIS </a:t>
            </a:r>
            <a:r>
              <a:rPr lang="en"/>
              <a:t>CATEGORY</a:t>
            </a:r>
            <a:r>
              <a:rPr lang="en"/>
              <a:t> IS OF SIGNIFICANT IMPORTANCE AND GIVEN 30 POINTS.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80966ee3e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80966ee3e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8ce18bd15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8ce18bd15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8ce18bd15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8ce18bd15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8ce18bd15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8ce18bd15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shows the comparison of the two animals.  The RED lines are the plane that should be, the WHITE line is where the plane actually is, and the YELLOW line shows where the white line would continue to, if it was a correct plane.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4CC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5878325" y="0"/>
            <a:ext cx="3372900" cy="5190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500">
                <a:latin typeface="Merriweather"/>
                <a:ea typeface="Merriweather"/>
                <a:cs typeface="Merriweather"/>
                <a:sym typeface="Merriweather"/>
              </a:rPr>
              <a:t>DTBA </a:t>
            </a:r>
            <a:endParaRPr sz="25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Black Hills</a:t>
            </a:r>
            <a:endParaRPr sz="25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Buffalo Thunder</a:t>
            </a:r>
            <a:endParaRPr sz="25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Premier Bull Sale</a:t>
            </a:r>
            <a:endParaRPr sz="2500">
              <a:latin typeface="Merriweather"/>
              <a:ea typeface="Merriweather"/>
              <a:cs typeface="Merriweather"/>
              <a:sym typeface="Merriweather"/>
            </a:endParaRPr>
          </a:p>
          <a:p>
            <a:pPr indent="0" lvl="0" marL="0" rtl="0" algn="ctr">
              <a:spcBef>
                <a:spcPts val="0"/>
              </a:spcBef>
              <a:spcAft>
                <a:spcPts val="0"/>
              </a:spcAft>
              <a:buNone/>
            </a:pPr>
            <a:r>
              <a:t/>
            </a:r>
            <a:endParaRPr sz="2500">
              <a:latin typeface="Merriweather"/>
              <a:ea typeface="Merriweather"/>
              <a:cs typeface="Merriweather"/>
              <a:sym typeface="Merriweather"/>
            </a:endParaRPr>
          </a:p>
          <a:p>
            <a:pPr indent="0" lvl="0" marL="0" rtl="0" algn="ctr">
              <a:spcBef>
                <a:spcPts val="0"/>
              </a:spcBef>
              <a:spcAft>
                <a:spcPts val="0"/>
              </a:spcAft>
              <a:buNone/>
            </a:pPr>
            <a:r>
              <a:rPr lang="en" sz="2600">
                <a:latin typeface="Merriweather"/>
                <a:ea typeface="Merriweather"/>
                <a:cs typeface="Merriweather"/>
                <a:sym typeface="Merriweather"/>
              </a:rPr>
              <a:t>Live Judging </a:t>
            </a:r>
            <a:endParaRPr sz="2600">
              <a:latin typeface="Merriweather"/>
              <a:ea typeface="Merriweather"/>
              <a:cs typeface="Merriweather"/>
              <a:sym typeface="Merriweather"/>
            </a:endParaRPr>
          </a:p>
          <a:p>
            <a:pPr indent="0" lvl="0" marL="0" rtl="0" algn="ctr">
              <a:spcBef>
                <a:spcPts val="0"/>
              </a:spcBef>
              <a:spcAft>
                <a:spcPts val="0"/>
              </a:spcAft>
              <a:buNone/>
            </a:pPr>
            <a:r>
              <a:rPr lang="en" sz="2600">
                <a:latin typeface="Merriweather"/>
                <a:ea typeface="Merriweather"/>
                <a:cs typeface="Merriweather"/>
                <a:sym typeface="Merriweather"/>
              </a:rPr>
              <a:t>Criteria </a:t>
            </a:r>
            <a:endParaRPr sz="2600">
              <a:latin typeface="Merriweather"/>
              <a:ea typeface="Merriweather"/>
              <a:cs typeface="Merriweather"/>
              <a:sym typeface="Merriweather"/>
            </a:endParaRPr>
          </a:p>
          <a:p>
            <a:pPr indent="0" lvl="0" marL="0" rtl="0" algn="ctr">
              <a:spcBef>
                <a:spcPts val="0"/>
              </a:spcBef>
              <a:spcAft>
                <a:spcPts val="0"/>
              </a:spcAft>
              <a:buNone/>
            </a:pPr>
            <a:r>
              <a:t/>
            </a:r>
            <a:endParaRPr sz="25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2025 Judges</a:t>
            </a:r>
            <a:endParaRPr sz="25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Dick Gehring</a:t>
            </a:r>
            <a:endParaRPr sz="2500">
              <a:latin typeface="Merriweather"/>
              <a:ea typeface="Merriweather"/>
              <a:cs typeface="Merriweather"/>
              <a:sym typeface="Merriweather"/>
            </a:endParaRPr>
          </a:p>
          <a:p>
            <a:pPr indent="0" lvl="0" marL="0" rtl="0" algn="ctr">
              <a:spcBef>
                <a:spcPts val="0"/>
              </a:spcBef>
              <a:spcAft>
                <a:spcPts val="0"/>
              </a:spcAft>
              <a:buNone/>
            </a:pPr>
            <a:r>
              <a:rPr lang="en" sz="2500">
                <a:latin typeface="Merriweather"/>
                <a:ea typeface="Merriweather"/>
                <a:cs typeface="Merriweather"/>
                <a:sym typeface="Merriweather"/>
              </a:rPr>
              <a:t>David Lautt</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p>
        </p:txBody>
      </p:sp>
      <p:pic>
        <p:nvPicPr>
          <p:cNvPr id="55" name="Google Shape;55;p13" title="BlackHills_BuffaloThunder_Sale.jpg"/>
          <p:cNvPicPr preferRelativeResize="0"/>
          <p:nvPr/>
        </p:nvPicPr>
        <p:blipFill>
          <a:blip r:embed="rId3">
            <a:alphaModFix/>
          </a:blip>
          <a:stretch>
            <a:fillRect/>
          </a:stretch>
        </p:blipFill>
        <p:spPr>
          <a:xfrm>
            <a:off x="-2" y="0"/>
            <a:ext cx="5878339" cy="5143501"/>
          </a:xfrm>
          <a:prstGeom prst="rect">
            <a:avLst/>
          </a:prstGeom>
          <a:noFill/>
          <a:ln>
            <a:noFill/>
          </a:ln>
        </p:spPr>
      </p:pic>
      <p:pic>
        <p:nvPicPr>
          <p:cNvPr id="56" name="Google Shape;56;p13" title="Dakota_Territory_Buff_Assn.jpg"/>
          <p:cNvPicPr preferRelativeResize="0"/>
          <p:nvPr/>
        </p:nvPicPr>
        <p:blipFill>
          <a:blip r:embed="rId4">
            <a:alphaModFix/>
          </a:blip>
          <a:stretch>
            <a:fillRect/>
          </a:stretch>
        </p:blipFill>
        <p:spPr>
          <a:xfrm>
            <a:off x="311699" y="142950"/>
            <a:ext cx="849651" cy="99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453400" y="201775"/>
            <a:ext cx="8520600" cy="66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400"/>
              <a:t>SOUNDNESS OR CORRECT LEGS &amp; FEET-30 POINTS Continued</a:t>
            </a:r>
            <a:endParaRPr sz="2400"/>
          </a:p>
          <a:p>
            <a:pPr indent="0" lvl="0" marL="0" rtl="0" algn="ctr">
              <a:spcBef>
                <a:spcPts val="0"/>
              </a:spcBef>
              <a:spcAft>
                <a:spcPts val="0"/>
              </a:spcAft>
              <a:buNone/>
            </a:pPr>
            <a:r>
              <a:t/>
            </a:r>
            <a:endParaRPr/>
          </a:p>
        </p:txBody>
      </p:sp>
      <p:sp>
        <p:nvSpPr>
          <p:cNvPr id="122" name="Google Shape;122;p22"/>
          <p:cNvSpPr txBox="1"/>
          <p:nvPr>
            <p:ph idx="1" type="body"/>
          </p:nvPr>
        </p:nvSpPr>
        <p:spPr>
          <a:xfrm>
            <a:off x="311700" y="591537"/>
            <a:ext cx="8520600" cy="669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i="1" lang="en"/>
              <a:t>Correct is Correct—Building Stronger Herds for Generations</a:t>
            </a:r>
            <a:endParaRPr b="1" i="1"/>
          </a:p>
        </p:txBody>
      </p:sp>
      <p:sp>
        <p:nvSpPr>
          <p:cNvPr id="123" name="Google Shape;123;p22"/>
          <p:cNvSpPr txBox="1"/>
          <p:nvPr/>
        </p:nvSpPr>
        <p:spPr>
          <a:xfrm>
            <a:off x="453400" y="873669"/>
            <a:ext cx="8151300" cy="3969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chemeClr val="dk1"/>
                </a:solidFill>
              </a:rPr>
              <a:t>Other</a:t>
            </a:r>
            <a:endParaRPr b="1" sz="1800">
              <a:solidFill>
                <a:schemeClr val="dk1"/>
              </a:solidFill>
            </a:endParaRPr>
          </a:p>
          <a:p>
            <a:pPr indent="-342900" lvl="0" marL="457200" rtl="0" algn="l">
              <a:lnSpc>
                <a:spcPct val="115000"/>
              </a:lnSpc>
              <a:spcBef>
                <a:spcPts val="1200"/>
              </a:spcBef>
              <a:spcAft>
                <a:spcPts val="0"/>
              </a:spcAft>
              <a:buClr>
                <a:schemeClr val="dk1"/>
              </a:buClr>
              <a:buSzPts val="1800"/>
              <a:buChar char="●"/>
            </a:pPr>
            <a:r>
              <a:rPr b="1" lang="en" sz="1800">
                <a:solidFill>
                  <a:schemeClr val="dk1"/>
                </a:solidFill>
              </a:rPr>
              <a:t>Curvature:</a:t>
            </a:r>
            <a:r>
              <a:rPr lang="en" sz="1800">
                <a:solidFill>
                  <a:schemeClr val="dk1"/>
                </a:solidFill>
              </a:rPr>
              <a:t> Any curvature that joint or in the straight bone below it will receive a significant score reduction.</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 sz="1800">
                <a:solidFill>
                  <a:schemeClr val="dk1"/>
                </a:solidFill>
              </a:rPr>
              <a:t>Joint Soundness:</a:t>
            </a:r>
            <a:r>
              <a:rPr lang="en" sz="1800">
                <a:solidFill>
                  <a:schemeClr val="dk1"/>
                </a:solidFill>
              </a:rPr>
              <a:t> Clicking or popping in the ankle, hock, or other joints will lower scores.</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 sz="1800">
                <a:solidFill>
                  <a:schemeClr val="dk1"/>
                </a:solidFill>
              </a:rPr>
              <a:t>Swelling:</a:t>
            </a:r>
            <a:r>
              <a:rPr lang="en" sz="1800">
                <a:solidFill>
                  <a:schemeClr val="dk1"/>
                </a:solidFill>
              </a:rPr>
              <a:t> Excessive swelling around the pastern (just above the hooves) may indicate overfeeding, overweight, or possible heart failure.</a:t>
            </a:r>
            <a:endParaRPr sz="1800">
              <a:solidFill>
                <a:schemeClr val="dk1"/>
              </a:solidFill>
            </a:endParaRPr>
          </a:p>
          <a:p>
            <a:pPr indent="0" lvl="0" marL="0" rtl="0" algn="l">
              <a:lnSpc>
                <a:spcPct val="115000"/>
              </a:lnSpc>
              <a:spcBef>
                <a:spcPts val="1200"/>
              </a:spcBef>
              <a:spcAft>
                <a:spcPts val="0"/>
              </a:spcAft>
              <a:buNone/>
            </a:pPr>
            <a:r>
              <a:rPr lang="en" sz="1800">
                <a:solidFill>
                  <a:schemeClr val="dk1"/>
                </a:solidFill>
              </a:rPr>
              <a:t>- Deviations or malformations in joints below the hock may occur for several reasons.</a:t>
            </a:r>
            <a:endParaRPr sz="1800">
              <a:solidFill>
                <a:schemeClr val="dk1"/>
              </a:solidFill>
            </a:endParaRPr>
          </a:p>
          <a:p>
            <a:pPr indent="0" lvl="0" marL="0" rtl="0" algn="l">
              <a:lnSpc>
                <a:spcPct val="115000"/>
              </a:lnSpc>
              <a:spcBef>
                <a:spcPts val="1200"/>
              </a:spcBef>
              <a:spcAft>
                <a:spcPts val="0"/>
              </a:spcAft>
              <a:buNone/>
            </a:pPr>
            <a:r>
              <a:t/>
            </a:r>
            <a:endParaRPr b="1" sz="1700">
              <a:solidFill>
                <a:schemeClr val="dk1"/>
              </a:solidFill>
            </a:endParaRPr>
          </a:p>
          <a:p>
            <a:pPr indent="0" lvl="0" marL="0" rtl="0" algn="l">
              <a:lnSpc>
                <a:spcPct val="115000"/>
              </a:lnSpc>
              <a:spcBef>
                <a:spcPts val="1200"/>
              </a:spcBef>
              <a:spcAft>
                <a:spcPts val="0"/>
              </a:spcAft>
              <a:buNone/>
            </a:pPr>
            <a:r>
              <a:t/>
            </a:r>
            <a:endParaRPr b="1" sz="1900">
              <a:solidFill>
                <a:schemeClr val="dk1"/>
              </a:solidFill>
            </a:endParaRPr>
          </a:p>
          <a:p>
            <a:pPr indent="0" lvl="0" marL="0" rtl="0" algn="l">
              <a:lnSpc>
                <a:spcPct val="115000"/>
              </a:lnSpc>
              <a:spcBef>
                <a:spcPts val="1200"/>
              </a:spcBef>
              <a:spcAft>
                <a:spcPts val="0"/>
              </a:spcAft>
              <a:buNone/>
            </a:pPr>
            <a:r>
              <a:t/>
            </a:r>
            <a:endParaRPr b="1" sz="1700">
              <a:solidFill>
                <a:schemeClr val="dk1"/>
              </a:solidFill>
            </a:endParaRPr>
          </a:p>
          <a:p>
            <a:pPr indent="0" lvl="0" marL="0" rtl="0" algn="l">
              <a:spcBef>
                <a:spcPts val="1200"/>
              </a:spcBef>
              <a:spcAft>
                <a:spcPts val="0"/>
              </a:spcAft>
              <a:buNone/>
            </a:pPr>
            <a:r>
              <a:t/>
            </a:r>
            <a:endParaRPr sz="17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idx="1" type="body"/>
          </p:nvPr>
        </p:nvSpPr>
        <p:spPr>
          <a:xfrm>
            <a:off x="152400" y="522350"/>
            <a:ext cx="8679900" cy="11100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a:t>All three pictures below show some degree of bowing to the straight bone without angulation of the joint above.  While the affliction is not as severe, this undesirable trait will cause point reductions</a:t>
            </a:r>
            <a:endParaRPr/>
          </a:p>
        </p:txBody>
      </p:sp>
      <p:sp>
        <p:nvSpPr>
          <p:cNvPr id="129" name="Google Shape;129;p23"/>
          <p:cNvSpPr txBox="1"/>
          <p:nvPr>
            <p:ph type="title"/>
          </p:nvPr>
        </p:nvSpPr>
        <p:spPr>
          <a:xfrm>
            <a:off x="174977" y="-18033"/>
            <a:ext cx="8520600" cy="66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400"/>
              <a:t>SOUNDNESS OR CORRECT LEGS &amp; FEET-30 POINTS Continued</a:t>
            </a:r>
            <a:endParaRPr sz="2400"/>
          </a:p>
          <a:p>
            <a:pPr indent="0" lvl="0" marL="0" rtl="0" algn="ctr">
              <a:spcBef>
                <a:spcPts val="0"/>
              </a:spcBef>
              <a:spcAft>
                <a:spcPts val="0"/>
              </a:spcAft>
              <a:buNone/>
            </a:pPr>
            <a:r>
              <a:t/>
            </a:r>
            <a:endParaRPr/>
          </a:p>
        </p:txBody>
      </p:sp>
      <p:pic>
        <p:nvPicPr>
          <p:cNvPr id="130" name="Google Shape;130;p23" title="bow 1.jpeg"/>
          <p:cNvPicPr preferRelativeResize="0"/>
          <p:nvPr/>
        </p:nvPicPr>
        <p:blipFill>
          <a:blip r:embed="rId3">
            <a:alphaModFix/>
          </a:blip>
          <a:stretch>
            <a:fillRect/>
          </a:stretch>
        </p:blipFill>
        <p:spPr>
          <a:xfrm>
            <a:off x="152400" y="1784758"/>
            <a:ext cx="3199342" cy="3206342"/>
          </a:xfrm>
          <a:prstGeom prst="rect">
            <a:avLst/>
          </a:prstGeom>
          <a:noFill/>
          <a:ln>
            <a:noFill/>
          </a:ln>
        </p:spPr>
      </p:pic>
      <p:pic>
        <p:nvPicPr>
          <p:cNvPr id="131" name="Google Shape;131;p23" title="bow 2.jpeg"/>
          <p:cNvPicPr preferRelativeResize="0"/>
          <p:nvPr/>
        </p:nvPicPr>
        <p:blipFill>
          <a:blip r:embed="rId4">
            <a:alphaModFix/>
          </a:blip>
          <a:stretch>
            <a:fillRect/>
          </a:stretch>
        </p:blipFill>
        <p:spPr>
          <a:xfrm>
            <a:off x="3504152" y="1784750"/>
            <a:ext cx="2679775" cy="3206350"/>
          </a:xfrm>
          <a:prstGeom prst="rect">
            <a:avLst/>
          </a:prstGeom>
          <a:noFill/>
          <a:ln>
            <a:noFill/>
          </a:ln>
        </p:spPr>
      </p:pic>
      <p:pic>
        <p:nvPicPr>
          <p:cNvPr id="132" name="Google Shape;132;p23" title="bow 4.jpg"/>
          <p:cNvPicPr preferRelativeResize="0"/>
          <p:nvPr/>
        </p:nvPicPr>
        <p:blipFill>
          <a:blip r:embed="rId5">
            <a:alphaModFix/>
          </a:blip>
          <a:stretch>
            <a:fillRect/>
          </a:stretch>
        </p:blipFill>
        <p:spPr>
          <a:xfrm>
            <a:off x="6336325" y="1784750"/>
            <a:ext cx="2655277" cy="3206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311700" y="278096"/>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TOP LINE - 10 POINTS</a:t>
            </a:r>
            <a:endParaRPr/>
          </a:p>
        </p:txBody>
      </p:sp>
      <p:sp>
        <p:nvSpPr>
          <p:cNvPr id="138" name="Google Shape;138;p24"/>
          <p:cNvSpPr txBox="1"/>
          <p:nvPr/>
        </p:nvSpPr>
        <p:spPr>
          <a:xfrm>
            <a:off x="333000" y="1177075"/>
            <a:ext cx="4055400" cy="3416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CORRECT TOP LINE</a:t>
            </a:r>
            <a:endParaRPr sz="2000">
              <a:solidFill>
                <a:schemeClr val="dk2"/>
              </a:solidFill>
            </a:endParaRPr>
          </a:p>
          <a:p>
            <a:pPr indent="0" lvl="0" marL="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Relatively straight plane from highest point of hump to tail set</a:t>
            </a:r>
            <a:endParaRPr sz="2000">
              <a:solidFill>
                <a:schemeClr val="dk2"/>
              </a:solidFill>
            </a:endParaRPr>
          </a:p>
          <a:p>
            <a:pPr indent="0" lvl="0" marL="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Natural curves to toplines that don’t affect animal movement or flexibility are not in question</a:t>
            </a:r>
            <a:endParaRPr sz="2000">
              <a:solidFill>
                <a:schemeClr val="dk2"/>
              </a:solidFill>
            </a:endParaRPr>
          </a:p>
        </p:txBody>
      </p:sp>
      <p:sp>
        <p:nvSpPr>
          <p:cNvPr id="139" name="Google Shape;139;p24"/>
          <p:cNvSpPr txBox="1"/>
          <p:nvPr/>
        </p:nvSpPr>
        <p:spPr>
          <a:xfrm>
            <a:off x="4635750" y="1177075"/>
            <a:ext cx="4196700" cy="3416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UNDESIRED</a:t>
            </a:r>
            <a:endParaRPr sz="2000">
              <a:solidFill>
                <a:schemeClr val="dk2"/>
              </a:solidFill>
            </a:endParaRPr>
          </a:p>
          <a:p>
            <a:pPr indent="0" lvl="0" marL="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Rounded or rainbow looking back</a:t>
            </a:r>
            <a:endParaRPr sz="2000">
              <a:solidFill>
                <a:schemeClr val="dk2"/>
              </a:solidFill>
            </a:endParaRPr>
          </a:p>
          <a:p>
            <a:pPr indent="0" lvl="0" marL="45720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Excessive sway back</a:t>
            </a:r>
            <a:endParaRPr sz="2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311700" y="319828"/>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DEPTH - 10 POINTS</a:t>
            </a:r>
            <a:endParaRPr/>
          </a:p>
        </p:txBody>
      </p:sp>
      <p:sp>
        <p:nvSpPr>
          <p:cNvPr id="145" name="Google Shape;145;p25"/>
          <p:cNvSpPr txBox="1"/>
          <p:nvPr>
            <p:ph idx="1" type="body"/>
          </p:nvPr>
        </p:nvSpPr>
        <p:spPr>
          <a:xfrm>
            <a:off x="311700" y="1152475"/>
            <a:ext cx="8520600" cy="3416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sz="2000">
              <a:solidFill>
                <a:schemeClr val="dk1"/>
              </a:solidFill>
            </a:endParaRPr>
          </a:p>
          <a:p>
            <a:pPr indent="0" lvl="0" marL="0" rtl="0" algn="l">
              <a:spcBef>
                <a:spcPts val="1200"/>
              </a:spcBef>
              <a:spcAft>
                <a:spcPts val="0"/>
              </a:spcAft>
              <a:buNone/>
            </a:pPr>
            <a:r>
              <a:t/>
            </a:r>
            <a:endParaRPr sz="2500"/>
          </a:p>
          <a:p>
            <a:pPr indent="0" lvl="0" marL="0" rtl="0" algn="l">
              <a:lnSpc>
                <a:spcPct val="100000"/>
              </a:lnSpc>
              <a:spcBef>
                <a:spcPts val="1200"/>
              </a:spcBef>
              <a:spcAft>
                <a:spcPts val="0"/>
              </a:spcAft>
              <a:buClr>
                <a:schemeClr val="dk1"/>
              </a:buClr>
              <a:buSzPts val="1100"/>
              <a:buFont typeface="Arial"/>
              <a:buNone/>
            </a:pPr>
            <a:r>
              <a:rPr lang="en" sz="2500">
                <a:solidFill>
                  <a:schemeClr val="dk1"/>
                </a:solidFill>
              </a:rPr>
              <a:t>Depth can be described as the distance from the top of the shoulder to the brisket and how it carries that depth throughout the rest of the torso to the rear leg.</a:t>
            </a:r>
            <a:endParaRPr sz="2500">
              <a:solidFill>
                <a:schemeClr val="dk1"/>
              </a:solidFill>
            </a:endParaRPr>
          </a:p>
          <a:p>
            <a:pPr indent="0" lvl="0" marL="0" rtl="0" algn="l">
              <a:spcBef>
                <a:spcPts val="0"/>
              </a:spcBef>
              <a:spcAft>
                <a:spcPts val="1200"/>
              </a:spcAft>
              <a:buNone/>
            </a:pPr>
            <a:r>
              <a:t/>
            </a:r>
            <a:endParaRPr i="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BASE WIDTH - 10 POINTS</a:t>
            </a:r>
            <a:endParaRPr/>
          </a:p>
        </p:txBody>
      </p:sp>
      <p:sp>
        <p:nvSpPr>
          <p:cNvPr id="151" name="Google Shape;151;p26"/>
          <p:cNvSpPr txBox="1"/>
          <p:nvPr>
            <p:ph idx="1" type="body"/>
          </p:nvPr>
        </p:nvSpPr>
        <p:spPr>
          <a:xfrm>
            <a:off x="311700" y="1152475"/>
            <a:ext cx="8520600" cy="502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i="1" lang="en" sz="2000">
                <a:solidFill>
                  <a:schemeClr val="dk1"/>
                </a:solidFill>
              </a:rPr>
              <a:t>Base Width will be judged looking at the front and rear of the animal.</a:t>
            </a:r>
            <a:endParaRPr i="1" sz="2000"/>
          </a:p>
        </p:txBody>
      </p:sp>
      <p:sp>
        <p:nvSpPr>
          <p:cNvPr id="152" name="Google Shape;152;p26"/>
          <p:cNvSpPr txBox="1"/>
          <p:nvPr/>
        </p:nvSpPr>
        <p:spPr>
          <a:xfrm>
            <a:off x="205750" y="1654975"/>
            <a:ext cx="4668600" cy="2306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DESIRED</a:t>
            </a:r>
            <a:endParaRPr sz="2000">
              <a:solidFill>
                <a:schemeClr val="dk2"/>
              </a:solidFill>
            </a:endParaRPr>
          </a:p>
          <a:p>
            <a:pPr indent="0" lvl="0" marL="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Some distance between the front &amp; back legs</a:t>
            </a:r>
            <a:endParaRPr sz="2000">
              <a:solidFill>
                <a:schemeClr val="dk2"/>
              </a:solidFill>
            </a:endParaRPr>
          </a:p>
          <a:p>
            <a:pPr indent="0" lvl="0" marL="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Wider stance for muscle capacity</a:t>
            </a:r>
            <a:endParaRPr sz="2000">
              <a:solidFill>
                <a:schemeClr val="dk2"/>
              </a:solidFill>
            </a:endParaRPr>
          </a:p>
          <a:p>
            <a:pPr indent="0" lvl="0" marL="0" rtl="0" algn="l">
              <a:spcBef>
                <a:spcPts val="0"/>
              </a:spcBef>
              <a:spcAft>
                <a:spcPts val="0"/>
              </a:spcAft>
              <a:buNone/>
            </a:pPr>
            <a:r>
              <a:t/>
            </a:r>
            <a:endParaRPr sz="2000">
              <a:solidFill>
                <a:schemeClr val="dk2"/>
              </a:solidFill>
            </a:endParaRPr>
          </a:p>
        </p:txBody>
      </p:sp>
      <p:sp>
        <p:nvSpPr>
          <p:cNvPr id="153" name="Google Shape;153;p26"/>
          <p:cNvSpPr txBox="1"/>
          <p:nvPr/>
        </p:nvSpPr>
        <p:spPr>
          <a:xfrm>
            <a:off x="5077925" y="1655100"/>
            <a:ext cx="3820800" cy="2306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NOT DESIRED</a:t>
            </a:r>
            <a:endParaRPr sz="2000">
              <a:solidFill>
                <a:schemeClr val="dk2"/>
              </a:solidFill>
            </a:endParaRPr>
          </a:p>
          <a:p>
            <a:pPr indent="0" lvl="0" marL="0" rtl="0" algn="l">
              <a:spcBef>
                <a:spcPts val="0"/>
              </a:spcBef>
              <a:spcAft>
                <a:spcPts val="0"/>
              </a:spcAft>
              <a:buNone/>
            </a:pPr>
            <a:r>
              <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Narrow Frame ~ knees, hocks, or feet almost touching</a:t>
            </a:r>
            <a:endParaRPr sz="2000">
              <a:solidFill>
                <a:schemeClr val="dk2"/>
              </a:solidFill>
            </a:endParaRPr>
          </a:p>
        </p:txBody>
      </p:sp>
      <p:sp>
        <p:nvSpPr>
          <p:cNvPr id="154" name="Google Shape;154;p26"/>
          <p:cNvSpPr txBox="1"/>
          <p:nvPr/>
        </p:nvSpPr>
        <p:spPr>
          <a:xfrm>
            <a:off x="307475" y="4232375"/>
            <a:ext cx="8466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An inch in width across an animal will carry more weight than you expect.</a:t>
            </a:r>
            <a:endParaRPr sz="2000">
              <a:solidFill>
                <a:schemeClr val="dk1"/>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311700" y="278096"/>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LENGTH OF TORSO - 10 POINTS</a:t>
            </a:r>
            <a:endParaRPr/>
          </a:p>
        </p:txBody>
      </p:sp>
      <p:sp>
        <p:nvSpPr>
          <p:cNvPr id="160" name="Google Shape;160;p27"/>
          <p:cNvSpPr txBox="1"/>
          <p:nvPr>
            <p:ph idx="1" type="body"/>
          </p:nvPr>
        </p:nvSpPr>
        <p:spPr>
          <a:xfrm>
            <a:off x="311700" y="1152475"/>
            <a:ext cx="8520600" cy="3416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000">
              <a:solidFill>
                <a:schemeClr val="dk1"/>
              </a:solidFill>
            </a:endParaRPr>
          </a:p>
          <a:p>
            <a:pPr indent="0" lvl="0" marL="0" rtl="0" algn="l">
              <a:spcBef>
                <a:spcPts val="1200"/>
              </a:spcBef>
              <a:spcAft>
                <a:spcPts val="0"/>
              </a:spcAft>
              <a:buClr>
                <a:schemeClr val="dk1"/>
              </a:buClr>
              <a:buSzPts val="1100"/>
              <a:buFont typeface="Arial"/>
              <a:buNone/>
            </a:pPr>
            <a:r>
              <a:rPr b="1" lang="en" sz="2000">
                <a:solidFill>
                  <a:schemeClr val="dk1"/>
                </a:solidFill>
              </a:rPr>
              <a:t>Torso Length:</a:t>
            </a:r>
            <a:r>
              <a:rPr lang="en" sz="2000">
                <a:solidFill>
                  <a:schemeClr val="dk1"/>
                </a:solidFill>
              </a:rPr>
              <a:t> Measured from the point of shoulder to the pin bone.</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ts val="1100"/>
              <a:buFont typeface="Arial"/>
              <a:buNone/>
            </a:pPr>
            <a:r>
              <a:rPr b="1" lang="en" sz="2000">
                <a:solidFill>
                  <a:schemeClr val="dk1"/>
                </a:solidFill>
              </a:rPr>
              <a:t>Loin Section:</a:t>
            </a:r>
            <a:r>
              <a:rPr lang="en" sz="2000">
                <a:solidFill>
                  <a:schemeClr val="dk1"/>
                </a:solidFill>
              </a:rPr>
              <a:t> Special attention to the loin, which contributes to greater steak value.</a:t>
            </a:r>
            <a:endParaRPr sz="20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311700" y="278096"/>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BONE - 5 POINTS</a:t>
            </a:r>
            <a:endParaRPr/>
          </a:p>
        </p:txBody>
      </p:sp>
      <p:sp>
        <p:nvSpPr>
          <p:cNvPr id="166" name="Google Shape;166;p28"/>
          <p:cNvSpPr txBox="1"/>
          <p:nvPr>
            <p:ph idx="1" type="body"/>
          </p:nvPr>
        </p:nvSpPr>
        <p:spPr>
          <a:xfrm>
            <a:off x="311700" y="1152475"/>
            <a:ext cx="8520600" cy="3416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000">
              <a:solidFill>
                <a:schemeClr val="dk1"/>
              </a:solidFill>
            </a:endParaRPr>
          </a:p>
          <a:p>
            <a:pPr indent="0" lvl="0" marL="0" rtl="0" algn="l">
              <a:spcBef>
                <a:spcPts val="1200"/>
              </a:spcBef>
              <a:spcAft>
                <a:spcPts val="0"/>
              </a:spcAft>
              <a:buClr>
                <a:schemeClr val="dk1"/>
              </a:buClr>
              <a:buSzPts val="1100"/>
              <a:buFont typeface="Arial"/>
              <a:buNone/>
            </a:pPr>
            <a:r>
              <a:rPr b="1" lang="en" sz="2000">
                <a:solidFill>
                  <a:schemeClr val="dk1"/>
                </a:solidFill>
              </a:rPr>
              <a:t>Bone Evaluation:</a:t>
            </a:r>
            <a:r>
              <a:rPr lang="en" sz="2000">
                <a:solidFill>
                  <a:schemeClr val="dk1"/>
                </a:solidFill>
              </a:rPr>
              <a:t> Judged by thickness and correctness.</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ts val="1100"/>
              <a:buFont typeface="Arial"/>
              <a:buNone/>
            </a:pPr>
            <a:r>
              <a:rPr b="1" lang="en" sz="2000">
                <a:solidFill>
                  <a:schemeClr val="dk1"/>
                </a:solidFill>
              </a:rPr>
              <a:t>Distinct from Legs:</a:t>
            </a:r>
            <a:r>
              <a:rPr lang="en" sz="2000">
                <a:solidFill>
                  <a:schemeClr val="dk1"/>
                </a:solidFill>
              </a:rPr>
              <a:t> While similar, bone assessment is a separate evaluation from leg correctness.</a:t>
            </a:r>
            <a:endParaRPr sz="20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311700" y="267663"/>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HIP SCORES - 10 POINTS</a:t>
            </a:r>
            <a:endParaRPr/>
          </a:p>
        </p:txBody>
      </p:sp>
      <p:sp>
        <p:nvSpPr>
          <p:cNvPr id="172" name="Google Shape;172;p29"/>
          <p:cNvSpPr txBox="1"/>
          <p:nvPr>
            <p:ph idx="1" type="body"/>
          </p:nvPr>
        </p:nvSpPr>
        <p:spPr>
          <a:xfrm>
            <a:off x="311700" y="1152475"/>
            <a:ext cx="8520600" cy="3416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fontScale="92500" lnSpcReduction="10000"/>
          </a:bodyPr>
          <a:lstStyle/>
          <a:p>
            <a:pPr indent="0" lvl="0" marL="0" rtl="0" algn="l">
              <a:spcBef>
                <a:spcPts val="0"/>
              </a:spcBef>
              <a:spcAft>
                <a:spcPts val="0"/>
              </a:spcAft>
              <a:buClr>
                <a:schemeClr val="dk1"/>
              </a:buClr>
              <a:buSzPct val="55000"/>
              <a:buFont typeface="Arial"/>
              <a:buNone/>
            </a:pPr>
            <a:r>
              <a:rPr b="1" lang="en" sz="2000">
                <a:solidFill>
                  <a:schemeClr val="dk1"/>
                </a:solidFill>
              </a:rPr>
              <a:t>Hip Score Focus:</a:t>
            </a:r>
            <a:r>
              <a:rPr lang="en" sz="2000">
                <a:solidFill>
                  <a:schemeClr val="dk1"/>
                </a:solidFill>
              </a:rPr>
              <a:t> Based on length from the hooks to the pins.</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ct val="55000"/>
              <a:buFont typeface="Arial"/>
              <a:buNone/>
            </a:pPr>
            <a:r>
              <a:rPr b="1" lang="en" sz="2000">
                <a:solidFill>
                  <a:schemeClr val="dk1"/>
                </a:solidFill>
              </a:rPr>
              <a:t>Hooks Defined:</a:t>
            </a:r>
            <a:r>
              <a:rPr lang="en" sz="2000">
                <a:solidFill>
                  <a:schemeClr val="dk1"/>
                </a:solidFill>
              </a:rPr>
              <a:t> Knobby prominences along the back, just behind the flank.</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ct val="55000"/>
              <a:buFont typeface="Arial"/>
              <a:buNone/>
            </a:pPr>
            <a:r>
              <a:rPr b="1" lang="en" sz="2000">
                <a:solidFill>
                  <a:schemeClr val="dk1"/>
                </a:solidFill>
              </a:rPr>
              <a:t>Pins Defined:</a:t>
            </a:r>
            <a:r>
              <a:rPr lang="en" sz="2000">
                <a:solidFill>
                  <a:schemeClr val="dk1"/>
                </a:solidFill>
              </a:rPr>
              <a:t> Rear end of the pelvis, parallel to the tail head.</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ct val="55000"/>
              <a:buFont typeface="Arial"/>
              <a:buNone/>
            </a:pPr>
            <a:r>
              <a:rPr b="1" lang="en" sz="2000">
                <a:solidFill>
                  <a:schemeClr val="dk1"/>
                </a:solidFill>
              </a:rPr>
              <a:t>Evaluation Factors:</a:t>
            </a:r>
            <a:r>
              <a:rPr lang="en" sz="2000">
                <a:solidFill>
                  <a:schemeClr val="dk1"/>
                </a:solidFill>
              </a:rPr>
              <a:t> Alignment of the hooks-to-pins plane with the topline and how muscling carries down toward the hock.</a:t>
            </a:r>
            <a:endParaRPr sz="20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311700" y="267663"/>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HEAD SCORES - 5 POINTS</a:t>
            </a:r>
            <a:endParaRPr/>
          </a:p>
        </p:txBody>
      </p:sp>
      <p:sp>
        <p:nvSpPr>
          <p:cNvPr id="178" name="Google Shape;178;p30"/>
          <p:cNvSpPr txBox="1"/>
          <p:nvPr>
            <p:ph idx="1" type="body"/>
          </p:nvPr>
        </p:nvSpPr>
        <p:spPr>
          <a:xfrm>
            <a:off x="311700" y="1152475"/>
            <a:ext cx="8520600" cy="39228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rmAutofit fontScale="85000"/>
          </a:bodyPr>
          <a:lstStyle/>
          <a:p>
            <a:pPr indent="0" lvl="0" marL="0" rtl="0" algn="l">
              <a:spcBef>
                <a:spcPts val="0"/>
              </a:spcBef>
              <a:spcAft>
                <a:spcPts val="0"/>
              </a:spcAft>
              <a:buClr>
                <a:schemeClr val="dk1"/>
              </a:buClr>
              <a:buSzPct val="55000"/>
              <a:buFont typeface="Arial"/>
              <a:buNone/>
            </a:pPr>
            <a:r>
              <a:rPr b="1" lang="en" sz="2000">
                <a:solidFill>
                  <a:schemeClr val="dk1"/>
                </a:solidFill>
              </a:rPr>
              <a:t>Head Scores Matter:</a:t>
            </a:r>
            <a:r>
              <a:rPr lang="en" sz="2000">
                <a:solidFill>
                  <a:schemeClr val="dk1"/>
                </a:solidFill>
              </a:rPr>
              <a:t> Though they may seem small, they provide important indicators.</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ct val="55000"/>
              <a:buFont typeface="Arial"/>
              <a:buNone/>
            </a:pPr>
            <a:r>
              <a:rPr b="1" lang="en" sz="2000">
                <a:solidFill>
                  <a:schemeClr val="dk1"/>
                </a:solidFill>
              </a:rPr>
              <a:t>Abnormalities:</a:t>
            </a:r>
            <a:r>
              <a:rPr lang="en" sz="2000">
                <a:solidFill>
                  <a:schemeClr val="dk1"/>
                </a:solidFill>
              </a:rPr>
              <a:t> Short faces, rhinitis, and other issues signal underlying problems.</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ct val="55000"/>
              <a:buFont typeface="Arial"/>
              <a:buNone/>
            </a:pPr>
            <a:r>
              <a:rPr b="1" lang="en" sz="2000">
                <a:solidFill>
                  <a:schemeClr val="dk1"/>
                </a:solidFill>
              </a:rPr>
              <a:t>Sex Characteristics:</a:t>
            </a:r>
            <a:r>
              <a:rPr lang="en" sz="2000">
                <a:solidFill>
                  <a:schemeClr val="dk1"/>
                </a:solidFill>
              </a:rPr>
              <a:t> Feminine heads are expected in females; masculine heads in bulls.</a:t>
            </a:r>
            <a:br>
              <a:rPr lang="en" sz="2000">
                <a:solidFill>
                  <a:schemeClr val="dk1"/>
                </a:solidFill>
              </a:rPr>
            </a:br>
            <a:endParaRPr sz="2000">
              <a:solidFill>
                <a:schemeClr val="dk1"/>
              </a:solidFill>
            </a:endParaRPr>
          </a:p>
          <a:p>
            <a:pPr indent="0" lvl="0" marL="0" rtl="0" algn="l">
              <a:spcBef>
                <a:spcPts val="1200"/>
              </a:spcBef>
              <a:spcAft>
                <a:spcPts val="0"/>
              </a:spcAft>
              <a:buClr>
                <a:schemeClr val="dk1"/>
              </a:buClr>
              <a:buSzPct val="55000"/>
              <a:buFont typeface="Arial"/>
              <a:buNone/>
            </a:pPr>
            <a:r>
              <a:rPr lang="en" sz="2000">
                <a:solidFill>
                  <a:schemeClr val="dk1"/>
                </a:solidFill>
              </a:rPr>
              <a:t>Feminine heads on bulls indicate lack of dominance.  Masculine heads on females indicate lack of virility. </a:t>
            </a:r>
            <a:endParaRPr sz="20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0" y="0"/>
            <a:ext cx="9144000" cy="1822200"/>
          </a:xfrm>
          <a:prstGeom prst="rect">
            <a:avLst/>
          </a:prstGeom>
          <a:solidFill>
            <a:srgbClr val="F4CCCC"/>
          </a:solidFill>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2100" u="sng">
                <a:solidFill>
                  <a:schemeClr val="dk2"/>
                </a:solidFill>
              </a:rPr>
              <a:t>Dakota Territory Buffalo Association </a:t>
            </a:r>
            <a:endParaRPr b="1" sz="2100" u="sng">
              <a:solidFill>
                <a:schemeClr val="dk2"/>
              </a:solidFill>
            </a:endParaRPr>
          </a:p>
          <a:p>
            <a:pPr indent="0" lvl="0" marL="0" rtl="0" algn="ctr">
              <a:lnSpc>
                <a:spcPct val="115000"/>
              </a:lnSpc>
              <a:spcBef>
                <a:spcPts val="1200"/>
              </a:spcBef>
              <a:spcAft>
                <a:spcPts val="1200"/>
              </a:spcAft>
              <a:buClr>
                <a:schemeClr val="dk1"/>
              </a:buClr>
              <a:buSzPts val="1100"/>
              <a:buFont typeface="Arial"/>
              <a:buNone/>
            </a:pPr>
            <a:r>
              <a:rPr b="1" lang="en" sz="1800" u="sng">
                <a:solidFill>
                  <a:schemeClr val="dk2"/>
                </a:solidFill>
              </a:rPr>
              <a:t>Black Hills Buffalo Thunder Live Judging Criteria Presentation</a:t>
            </a:r>
            <a:endParaRPr b="1" u="sng"/>
          </a:p>
        </p:txBody>
      </p:sp>
      <p:sp>
        <p:nvSpPr>
          <p:cNvPr id="62" name="Google Shape;62;p14"/>
          <p:cNvSpPr txBox="1"/>
          <p:nvPr>
            <p:ph idx="1" type="body"/>
          </p:nvPr>
        </p:nvSpPr>
        <p:spPr>
          <a:xfrm>
            <a:off x="0" y="947429"/>
            <a:ext cx="9059400" cy="10176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None/>
            </a:pPr>
            <a:r>
              <a:rPr b="1" i="1" lang="en" sz="1500"/>
              <a:t>Educating buyers and guiding consignors to strengthen herds through informed judging of solid genetics for breeding &amp; production excellence for a strong future of North American bison.</a:t>
            </a:r>
            <a:endParaRPr b="1" i="1" sz="1500"/>
          </a:p>
        </p:txBody>
      </p:sp>
      <p:sp>
        <p:nvSpPr>
          <p:cNvPr id="63" name="Google Shape;63;p14"/>
          <p:cNvSpPr txBox="1"/>
          <p:nvPr/>
        </p:nvSpPr>
        <p:spPr>
          <a:xfrm>
            <a:off x="130475" y="1709100"/>
            <a:ext cx="2962200" cy="3434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rPr>
              <a:t>For the Consignor ~</a:t>
            </a:r>
            <a:endParaRPr b="1" sz="1800" u="sng">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Inform for what judges are looking for</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Explanation for all 9 judging criterias</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Structure based selection for longevity of propagation &amp; production</a:t>
            </a:r>
            <a:endParaRPr sz="1800">
              <a:solidFill>
                <a:schemeClr val="dk2"/>
              </a:solidFill>
            </a:endParaRPr>
          </a:p>
        </p:txBody>
      </p:sp>
      <p:sp>
        <p:nvSpPr>
          <p:cNvPr id="64" name="Google Shape;64;p14"/>
          <p:cNvSpPr txBox="1"/>
          <p:nvPr/>
        </p:nvSpPr>
        <p:spPr>
          <a:xfrm>
            <a:off x="3223525" y="1742400"/>
            <a:ext cx="2863200" cy="3401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rPr>
              <a:t>For the Buyer ~</a:t>
            </a:r>
            <a:endParaRPr b="1" sz="1800" u="sng">
              <a:solidFill>
                <a:schemeClr val="dk2"/>
              </a:solidFill>
            </a:endParaRPr>
          </a:p>
          <a:p>
            <a:pPr indent="0" lvl="0" marL="0" rtl="0" algn="l">
              <a:spcBef>
                <a:spcPts val="0"/>
              </a:spcBef>
              <a:spcAft>
                <a:spcPts val="0"/>
              </a:spcAft>
              <a:buNone/>
            </a:pPr>
            <a:r>
              <a:t/>
            </a:r>
            <a:endParaRPr sz="1800">
              <a:solidFill>
                <a:schemeClr val="dk2"/>
              </a:solidFill>
            </a:endParaRPr>
          </a:p>
          <a:p>
            <a:pPr indent="-387350" lvl="0" marL="457200" rtl="0" algn="l">
              <a:spcBef>
                <a:spcPts val="0"/>
              </a:spcBef>
              <a:spcAft>
                <a:spcPts val="0"/>
              </a:spcAft>
              <a:buClr>
                <a:schemeClr val="dk2"/>
              </a:buClr>
              <a:buSzPts val="2500"/>
              <a:buChar char="●"/>
            </a:pPr>
            <a:r>
              <a:rPr lang="en" sz="1800">
                <a:solidFill>
                  <a:schemeClr val="dk1"/>
                </a:solidFill>
              </a:rPr>
              <a:t>help point out strengths that they can apply to their own herd</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87350" lvl="0" marL="457200" rtl="0" algn="l">
              <a:spcBef>
                <a:spcPts val="0"/>
              </a:spcBef>
              <a:spcAft>
                <a:spcPts val="0"/>
              </a:spcAft>
              <a:buClr>
                <a:schemeClr val="dk1"/>
              </a:buClr>
              <a:buSzPts val="2500"/>
              <a:buChar char="●"/>
            </a:pPr>
            <a:r>
              <a:rPr lang="en" sz="1800">
                <a:solidFill>
                  <a:schemeClr val="dk1"/>
                </a:solidFill>
              </a:rPr>
              <a:t>Insight of scoring to help see each animal’s value and fit for your own herd</a:t>
            </a:r>
            <a:endParaRPr sz="1800">
              <a:solidFill>
                <a:schemeClr val="dk1"/>
              </a:solidFill>
            </a:endParaRPr>
          </a:p>
          <a:p>
            <a:pPr indent="0" lvl="0" marL="457200" rtl="0" algn="l">
              <a:spcBef>
                <a:spcPts val="0"/>
              </a:spcBef>
              <a:spcAft>
                <a:spcPts val="0"/>
              </a:spcAft>
              <a:buNone/>
            </a:pPr>
            <a:r>
              <a:t/>
            </a:r>
            <a:endParaRPr sz="1800">
              <a:solidFill>
                <a:schemeClr val="dk1"/>
              </a:solidFill>
            </a:endParaRPr>
          </a:p>
        </p:txBody>
      </p:sp>
      <p:sp>
        <p:nvSpPr>
          <p:cNvPr id="65" name="Google Shape;65;p14"/>
          <p:cNvSpPr txBox="1"/>
          <p:nvPr/>
        </p:nvSpPr>
        <p:spPr>
          <a:xfrm>
            <a:off x="6225775" y="1743025"/>
            <a:ext cx="2863200" cy="3401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rPr>
              <a:t>For the Bison Industry ~</a:t>
            </a:r>
            <a:endParaRPr b="1" sz="1800" u="sng">
              <a:solidFill>
                <a:schemeClr val="dk2"/>
              </a:solidFill>
            </a:endParaRPr>
          </a:p>
          <a:p>
            <a:pPr indent="0" lvl="0" marL="0" rtl="0" algn="l">
              <a:spcBef>
                <a:spcPts val="0"/>
              </a:spcBef>
              <a:spcAft>
                <a:spcPts val="0"/>
              </a:spcAft>
              <a:buNone/>
            </a:pPr>
            <a:r>
              <a:t/>
            </a:r>
            <a:endParaRPr sz="1800">
              <a:solidFill>
                <a:schemeClr val="dk2"/>
              </a:solidFill>
            </a:endParaRPr>
          </a:p>
          <a:p>
            <a:pPr indent="-387350" lvl="0" marL="457200" rtl="0" algn="l">
              <a:spcBef>
                <a:spcPts val="0"/>
              </a:spcBef>
              <a:spcAft>
                <a:spcPts val="0"/>
              </a:spcAft>
              <a:buClr>
                <a:schemeClr val="dk1"/>
              </a:buClr>
              <a:buSzPts val="2500"/>
              <a:buChar char="●"/>
            </a:pPr>
            <a:r>
              <a:rPr lang="en" sz="1800">
                <a:solidFill>
                  <a:schemeClr val="dk1"/>
                </a:solidFill>
              </a:rPr>
              <a:t>Rebuild herds based on strong structure for longevity</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Industry wide benefit as a result from consignor &amp; buyer evaluations</a:t>
            </a:r>
            <a:endParaRPr sz="1800">
              <a:solidFill>
                <a:schemeClr val="dk1"/>
              </a:solidFill>
            </a:endParaRPr>
          </a:p>
          <a:p>
            <a:pPr indent="0" lvl="0" marL="457200" rtl="0" algn="l">
              <a:spcBef>
                <a:spcPts val="0"/>
              </a:spcBef>
              <a:spcAft>
                <a:spcPts val="0"/>
              </a:spcAft>
              <a:buNone/>
            </a:pPr>
            <a:r>
              <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1" name="Google Shape;71;p15"/>
          <p:cNvSpPr txBox="1"/>
          <p:nvPr>
            <p:ph type="title"/>
          </p:nvPr>
        </p:nvSpPr>
        <p:spPr>
          <a:xfrm>
            <a:off x="311700" y="192480"/>
            <a:ext cx="8520600" cy="4752000"/>
          </a:xfrm>
          <a:prstGeom prst="rect">
            <a:avLst/>
          </a:prstGeom>
          <a:solidFill>
            <a:srgbClr val="F4CCCC"/>
          </a:solidFill>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None/>
            </a:pPr>
            <a:r>
              <a:rPr b="1" lang="en" sz="1800" u="sng">
                <a:solidFill>
                  <a:schemeClr val="dk2"/>
                </a:solidFill>
              </a:rPr>
              <a:t>Dakota Territory Buffalo Association </a:t>
            </a:r>
            <a:endParaRPr b="1" sz="1800" u="sng">
              <a:solidFill>
                <a:schemeClr val="dk2"/>
              </a:solidFill>
            </a:endParaRPr>
          </a:p>
          <a:p>
            <a:pPr indent="0" lvl="0" marL="0" rtl="0" algn="ctr">
              <a:lnSpc>
                <a:spcPct val="115000"/>
              </a:lnSpc>
              <a:spcBef>
                <a:spcPts val="1200"/>
              </a:spcBef>
              <a:spcAft>
                <a:spcPts val="0"/>
              </a:spcAft>
              <a:buNone/>
            </a:pPr>
            <a:r>
              <a:rPr b="1" lang="en" sz="1800" u="sng">
                <a:solidFill>
                  <a:schemeClr val="dk2"/>
                </a:solidFill>
              </a:rPr>
              <a:t>Black Hills Buffalo Thunder Live Judging Criteria Presentation</a:t>
            </a:r>
            <a:endParaRPr b="1" sz="1800" u="sng">
              <a:solidFill>
                <a:schemeClr val="dk2"/>
              </a:solidFill>
            </a:endParaRPr>
          </a:p>
          <a:p>
            <a:pPr indent="0" lvl="0" marL="0" rtl="0" algn="ctr">
              <a:lnSpc>
                <a:spcPct val="115000"/>
              </a:lnSpc>
              <a:spcBef>
                <a:spcPts val="1200"/>
              </a:spcBef>
              <a:spcAft>
                <a:spcPts val="0"/>
              </a:spcAft>
              <a:buNone/>
            </a:pPr>
            <a:r>
              <a:rPr b="1" lang="en" sz="2000" u="sng">
                <a:solidFill>
                  <a:schemeClr val="dk2"/>
                </a:solidFill>
              </a:rPr>
              <a:t>NINE Categories for a Total of 120 points</a:t>
            </a:r>
            <a:endParaRPr b="1" sz="2000" u="sng">
              <a:solidFill>
                <a:schemeClr val="dk2"/>
              </a:solidFill>
            </a:endParaRPr>
          </a:p>
          <a:p>
            <a:pPr indent="-331470" lvl="0" marL="457200" rtl="0" algn="l">
              <a:lnSpc>
                <a:spcPct val="115000"/>
              </a:lnSpc>
              <a:spcBef>
                <a:spcPts val="1200"/>
              </a:spcBef>
              <a:spcAft>
                <a:spcPts val="0"/>
              </a:spcAft>
              <a:buClr>
                <a:schemeClr val="dk2"/>
              </a:buClr>
              <a:buSzPct val="100000"/>
              <a:buAutoNum type="arabicPeriod"/>
            </a:pPr>
            <a:r>
              <a:rPr lang="en" sz="1800">
                <a:solidFill>
                  <a:schemeClr val="dk2"/>
                </a:solidFill>
              </a:rPr>
              <a:t>First Impression/Condition = 20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Soundness or Correct Legs &amp; feet = 30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Top Line = 10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Depth = 10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Base Width = 10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Length of Torso from Point of Shoulder to Pin Bone = 10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Bone - Thickness &amp; Correctness = 5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Hip Scores = 10 points</a:t>
            </a:r>
            <a:endParaRPr sz="1800">
              <a:solidFill>
                <a:schemeClr val="dk2"/>
              </a:solidFill>
            </a:endParaRPr>
          </a:p>
          <a:p>
            <a:pPr indent="-331470" lvl="0" marL="457200" rtl="0" algn="l">
              <a:lnSpc>
                <a:spcPct val="115000"/>
              </a:lnSpc>
              <a:spcBef>
                <a:spcPts val="0"/>
              </a:spcBef>
              <a:spcAft>
                <a:spcPts val="0"/>
              </a:spcAft>
              <a:buClr>
                <a:schemeClr val="dk2"/>
              </a:buClr>
              <a:buSzPct val="100000"/>
              <a:buAutoNum type="arabicPeriod"/>
            </a:pPr>
            <a:r>
              <a:rPr lang="en" sz="1800">
                <a:solidFill>
                  <a:schemeClr val="dk2"/>
                </a:solidFill>
              </a:rPr>
              <a:t>Head Scores = 5 points</a:t>
            </a:r>
            <a:endParaRPr sz="1800">
              <a:solidFill>
                <a:schemeClr val="dk2"/>
              </a:solidFill>
            </a:endParaRPr>
          </a:p>
          <a:p>
            <a:pPr indent="0" lvl="0" marL="0" rtl="0" algn="l">
              <a:lnSpc>
                <a:spcPct val="115000"/>
              </a:lnSpc>
              <a:spcBef>
                <a:spcPts val="1200"/>
              </a:spcBef>
              <a:spcAft>
                <a:spcPts val="1200"/>
              </a:spcAft>
              <a:buNone/>
            </a:pPr>
            <a:r>
              <a:rPr b="1" lang="en" sz="1800">
                <a:solidFill>
                  <a:schemeClr val="dk2"/>
                </a:solidFill>
              </a:rPr>
              <a:t>Performance Measures = ADG Grass &amp; ADG Grain</a:t>
            </a:r>
            <a:r>
              <a:rPr lang="en" sz="1800">
                <a:solidFill>
                  <a:schemeClr val="dk2"/>
                </a:solidFill>
              </a:rPr>
              <a:t> ~ if provided, this information is extremely valuable for the discerning buyer to evaluate &amp; will be included in sales catalog </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FIRST IMPRESSION/CONDITION - 20 POINTS</a:t>
            </a:r>
            <a:endParaRPr/>
          </a:p>
        </p:txBody>
      </p:sp>
      <p:sp>
        <p:nvSpPr>
          <p:cNvPr id="77" name="Google Shape;77;p16"/>
          <p:cNvSpPr txBox="1"/>
          <p:nvPr>
            <p:ph idx="1" type="body"/>
          </p:nvPr>
        </p:nvSpPr>
        <p:spPr>
          <a:xfrm>
            <a:off x="311700" y="970678"/>
            <a:ext cx="8520600" cy="11403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i="1" lang="en"/>
              <a:t>~ The First Impression/Condition gives a judge that first impact that either catches their eye positively or negatively ~</a:t>
            </a:r>
            <a:endParaRPr b="1" i="1"/>
          </a:p>
        </p:txBody>
      </p:sp>
      <p:sp>
        <p:nvSpPr>
          <p:cNvPr id="78" name="Google Shape;78;p16"/>
          <p:cNvSpPr txBox="1"/>
          <p:nvPr/>
        </p:nvSpPr>
        <p:spPr>
          <a:xfrm>
            <a:off x="194625" y="1961150"/>
            <a:ext cx="4287900" cy="3111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POSITIVES</a:t>
            </a:r>
            <a:endParaRPr b="1" sz="1800">
              <a:solidFill>
                <a:schemeClr val="dk2"/>
              </a:solidFill>
            </a:endParaRPr>
          </a:p>
          <a:p>
            <a:pPr indent="0" lvl="0" marL="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Overall Balance</a:t>
            </a:r>
            <a:endParaRPr b="1" sz="1800">
              <a:solidFill>
                <a:schemeClr val="dk2"/>
              </a:solidFill>
            </a:endParaRPr>
          </a:p>
          <a:p>
            <a:pPr indent="0" lvl="0" marL="45720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Appearance that ‘POPS’</a:t>
            </a:r>
            <a:endParaRPr b="1" sz="1800">
              <a:solidFill>
                <a:schemeClr val="dk2"/>
              </a:solidFill>
            </a:endParaRPr>
          </a:p>
          <a:p>
            <a:pPr indent="0" lvl="0" marL="45720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Way the animal MOVES/TRACKS</a:t>
            </a:r>
            <a:endParaRPr b="1" sz="1800">
              <a:solidFill>
                <a:schemeClr val="dk2"/>
              </a:solidFill>
            </a:endParaRPr>
          </a:p>
          <a:p>
            <a:pPr indent="0" lvl="0" marL="45720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How they carry themselves</a:t>
            </a:r>
            <a:endParaRPr b="1" sz="1800">
              <a:solidFill>
                <a:schemeClr val="dk2"/>
              </a:solidFill>
            </a:endParaRPr>
          </a:p>
        </p:txBody>
      </p:sp>
      <p:sp>
        <p:nvSpPr>
          <p:cNvPr id="79" name="Google Shape;79;p16"/>
          <p:cNvSpPr txBox="1"/>
          <p:nvPr/>
        </p:nvSpPr>
        <p:spPr>
          <a:xfrm>
            <a:off x="4656450" y="1961150"/>
            <a:ext cx="4287900" cy="3111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NEGATIVES</a:t>
            </a:r>
            <a:endParaRPr b="1" sz="1800">
              <a:solidFill>
                <a:schemeClr val="dk2"/>
              </a:solidFill>
            </a:endParaRPr>
          </a:p>
          <a:p>
            <a:pPr indent="0" lvl="0" marL="0" rtl="0" algn="l">
              <a:spcBef>
                <a:spcPts val="0"/>
              </a:spcBef>
              <a:spcAft>
                <a:spcPts val="0"/>
              </a:spcAft>
              <a:buNone/>
            </a:pPr>
            <a:r>
              <a:t/>
            </a:r>
            <a:endParaRPr b="1" sz="1800">
              <a:solidFill>
                <a:schemeClr val="dk2"/>
              </a:solidFill>
            </a:endParaRPr>
          </a:p>
          <a:p>
            <a:pPr indent="0" lvl="0" marL="0" rtl="0" algn="l">
              <a:spcBef>
                <a:spcPts val="0"/>
              </a:spcBef>
              <a:spcAft>
                <a:spcPts val="0"/>
              </a:spcAft>
              <a:buNone/>
            </a:pPr>
            <a:r>
              <a:rPr b="1" lang="en" sz="1800">
                <a:solidFill>
                  <a:schemeClr val="dk2"/>
                </a:solidFill>
              </a:rPr>
              <a:t>Indications of a very fat animal;</a:t>
            </a:r>
            <a:endParaRPr b="1" sz="1800">
              <a:solidFill>
                <a:schemeClr val="dk2"/>
              </a:solidFill>
            </a:endParaRPr>
          </a:p>
          <a:p>
            <a:pPr indent="0" lvl="0" marL="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Excessive hump fat</a:t>
            </a:r>
            <a:endParaRPr b="1" sz="1800">
              <a:solidFill>
                <a:schemeClr val="dk2"/>
              </a:solidFill>
            </a:endParaRPr>
          </a:p>
          <a:p>
            <a:pPr indent="0" lvl="0" marL="45720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Excessive globular fat at tail set</a:t>
            </a:r>
            <a:endParaRPr b="1" sz="1800">
              <a:solidFill>
                <a:schemeClr val="dk2"/>
              </a:solidFill>
            </a:endParaRPr>
          </a:p>
          <a:p>
            <a:pPr indent="0" lvl="0" marL="457200" rtl="0" algn="l">
              <a:spcBef>
                <a:spcPts val="0"/>
              </a:spcBef>
              <a:spcAft>
                <a:spcPts val="0"/>
              </a:spcAft>
              <a:buNone/>
            </a:pPr>
            <a:r>
              <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Width high above center of round</a:t>
            </a:r>
            <a:endParaRPr b="1" sz="1800">
              <a:solidFill>
                <a:schemeClr val="dk2"/>
              </a:solidFill>
            </a:endParaRPr>
          </a:p>
          <a:p>
            <a:pPr indent="0" lvl="0" marL="457200" rtl="0" algn="l">
              <a:spcBef>
                <a:spcPts val="0"/>
              </a:spcBef>
              <a:spcAft>
                <a:spcPts val="0"/>
              </a:spcAft>
              <a:buNone/>
            </a:pPr>
            <a:r>
              <a:t/>
            </a:r>
            <a:endParaRPr b="1" sz="1800">
              <a:solidFill>
                <a:schemeClr val="dk2"/>
              </a:solidFill>
            </a:endParaRPr>
          </a:p>
          <a:p>
            <a:pPr indent="0" lvl="0" marL="0" rtl="0" algn="l">
              <a:spcBef>
                <a:spcPts val="0"/>
              </a:spcBef>
              <a:spcAft>
                <a:spcPts val="0"/>
              </a:spcAft>
              <a:buNone/>
            </a:pPr>
            <a:r>
              <a:t/>
            </a:r>
            <a:endParaRPr b="1" sz="1800">
              <a:solidFill>
                <a:schemeClr val="dk2"/>
              </a:solidFill>
            </a:endParaRPr>
          </a:p>
          <a:p>
            <a:pPr indent="0" lvl="0" marL="0" rtl="0" algn="l">
              <a:spcBef>
                <a:spcPts val="0"/>
              </a:spcBef>
              <a:spcAft>
                <a:spcPts val="0"/>
              </a:spcAft>
              <a:buNone/>
            </a:pPr>
            <a:r>
              <a:t/>
            </a:r>
            <a:endParaRPr b="1" sz="1800">
              <a:solidFill>
                <a:schemeClr val="dk2"/>
              </a:solidFill>
            </a:endParaRPr>
          </a:p>
          <a:p>
            <a:pPr indent="0" lvl="0" marL="0" rtl="0" algn="l">
              <a:spcBef>
                <a:spcPts val="0"/>
              </a:spcBef>
              <a:spcAft>
                <a:spcPts val="0"/>
              </a:spcAft>
              <a:buNone/>
            </a:pPr>
            <a:r>
              <a:t/>
            </a:r>
            <a:endParaRPr b="1"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SOUNDNESS OR CORRECT LEGS &amp; FEET-30 POINTS</a:t>
            </a:r>
            <a:endParaRPr/>
          </a:p>
        </p:txBody>
      </p:sp>
      <p:sp>
        <p:nvSpPr>
          <p:cNvPr id="85" name="Google Shape;85;p17"/>
          <p:cNvSpPr txBox="1"/>
          <p:nvPr>
            <p:ph idx="1" type="body"/>
          </p:nvPr>
        </p:nvSpPr>
        <p:spPr>
          <a:xfrm>
            <a:off x="311700" y="917222"/>
            <a:ext cx="8520600" cy="669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i="1" lang="en"/>
              <a:t>Correct is Correct—Building Stronger Herds for Generations</a:t>
            </a:r>
            <a:endParaRPr b="1" i="1"/>
          </a:p>
        </p:txBody>
      </p:sp>
      <p:sp>
        <p:nvSpPr>
          <p:cNvPr id="86" name="Google Shape;86;p17"/>
          <p:cNvSpPr txBox="1"/>
          <p:nvPr/>
        </p:nvSpPr>
        <p:spPr>
          <a:xfrm>
            <a:off x="258775" y="1475702"/>
            <a:ext cx="8650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Soundness matters:</a:t>
            </a:r>
            <a:r>
              <a:rPr lang="en" sz="1800">
                <a:solidFill>
                  <a:schemeClr val="dk1"/>
                </a:solidFill>
              </a:rPr>
              <a:t> Correct legs and feet are paramount for a breeding animal to endure the pressures of a lifetime of reproduction.</a:t>
            </a:r>
            <a:endParaRPr sz="1800">
              <a:solidFill>
                <a:schemeClr val="dk1"/>
              </a:solidFill>
            </a:endParaRPr>
          </a:p>
          <a:p>
            <a:pPr indent="0" lvl="0" marL="0" rtl="0" algn="l">
              <a:spcBef>
                <a:spcPts val="0"/>
              </a:spcBef>
              <a:spcAft>
                <a:spcPts val="0"/>
              </a:spcAft>
              <a:buNone/>
            </a:pPr>
            <a:br>
              <a:rPr lang="en" sz="1800">
                <a:solidFill>
                  <a:schemeClr val="dk1"/>
                </a:solidFill>
              </a:rPr>
            </a:br>
            <a:endParaRPr sz="1800">
              <a:solidFill>
                <a:schemeClr val="dk1"/>
              </a:solidFill>
            </a:endParaRPr>
          </a:p>
          <a:p>
            <a:pPr indent="0" lvl="0" marL="0" rtl="0" algn="l">
              <a:spcBef>
                <a:spcPts val="0"/>
              </a:spcBef>
              <a:spcAft>
                <a:spcPts val="0"/>
              </a:spcAft>
              <a:buNone/>
            </a:pPr>
            <a:r>
              <a:rPr b="1" lang="en" sz="1800">
                <a:solidFill>
                  <a:schemeClr val="dk1"/>
                </a:solidFill>
              </a:rPr>
              <a:t>Strong foundations:</a:t>
            </a:r>
            <a:r>
              <a:rPr lang="en" sz="1800">
                <a:solidFill>
                  <a:schemeClr val="dk1"/>
                </a:solidFill>
              </a:rPr>
              <a:t> An animal’s foundation is just as critical as the foundation of your house.</a:t>
            </a:r>
            <a:endParaRPr sz="1800">
              <a:solidFill>
                <a:schemeClr val="dk1"/>
              </a:solidFill>
            </a:endParaRPr>
          </a:p>
          <a:p>
            <a:pPr indent="0" lvl="0" marL="0" rtl="0" algn="l">
              <a:spcBef>
                <a:spcPts val="0"/>
              </a:spcBef>
              <a:spcAft>
                <a:spcPts val="0"/>
              </a:spcAft>
              <a:buNone/>
            </a:pPr>
            <a:br>
              <a:rPr lang="en" sz="1800">
                <a:solidFill>
                  <a:schemeClr val="dk1"/>
                </a:solidFill>
              </a:rPr>
            </a:br>
            <a:endParaRPr sz="1800">
              <a:solidFill>
                <a:schemeClr val="dk1"/>
              </a:solidFill>
            </a:endParaRPr>
          </a:p>
          <a:p>
            <a:pPr indent="0" lvl="0" marL="0" rtl="0" algn="l">
              <a:spcBef>
                <a:spcPts val="0"/>
              </a:spcBef>
              <a:spcAft>
                <a:spcPts val="0"/>
              </a:spcAft>
              <a:buNone/>
            </a:pPr>
            <a:r>
              <a:rPr b="1" lang="en" sz="1800">
                <a:solidFill>
                  <a:schemeClr val="dk1"/>
                </a:solidFill>
              </a:rPr>
              <a:t>Deficiencies take a toll:</a:t>
            </a:r>
            <a:r>
              <a:rPr lang="en" sz="1800">
                <a:solidFill>
                  <a:schemeClr val="dk1"/>
                </a:solidFill>
              </a:rPr>
              <a:t> Flaws in the feet, skeleton, or musculature force the animal to compensate—at a cost to its health and performance.</a:t>
            </a:r>
            <a:endParaRPr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idx="1" type="body"/>
          </p:nvPr>
        </p:nvSpPr>
        <p:spPr>
          <a:xfrm>
            <a:off x="311700" y="591537"/>
            <a:ext cx="8520600" cy="669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i="1" lang="en"/>
              <a:t>Correct is Correct—Building Stronger Herds for Generations</a:t>
            </a:r>
            <a:endParaRPr b="1" i="1"/>
          </a:p>
        </p:txBody>
      </p:sp>
      <p:sp>
        <p:nvSpPr>
          <p:cNvPr id="92" name="Google Shape;92;p18"/>
          <p:cNvSpPr txBox="1"/>
          <p:nvPr>
            <p:ph type="title"/>
          </p:nvPr>
        </p:nvSpPr>
        <p:spPr>
          <a:xfrm>
            <a:off x="453400" y="201775"/>
            <a:ext cx="8520600" cy="66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400"/>
              <a:t>SOUNDNESS OR CORRECT LEGS &amp; FEET-30 POINTS </a:t>
            </a:r>
            <a:r>
              <a:rPr lang="en" sz="2400"/>
              <a:t>Continued</a:t>
            </a:r>
            <a:endParaRPr sz="2400"/>
          </a:p>
          <a:p>
            <a:pPr indent="0" lvl="0" marL="0" rtl="0" algn="ctr">
              <a:spcBef>
                <a:spcPts val="0"/>
              </a:spcBef>
              <a:spcAft>
                <a:spcPts val="0"/>
              </a:spcAft>
              <a:buNone/>
            </a:pPr>
            <a:r>
              <a:t/>
            </a:r>
            <a:endParaRPr/>
          </a:p>
        </p:txBody>
      </p:sp>
      <p:sp>
        <p:nvSpPr>
          <p:cNvPr id="93" name="Google Shape;93;p18"/>
          <p:cNvSpPr txBox="1"/>
          <p:nvPr/>
        </p:nvSpPr>
        <p:spPr>
          <a:xfrm>
            <a:off x="1135950" y="1052525"/>
            <a:ext cx="6679200" cy="3969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800">
                <a:solidFill>
                  <a:schemeClr val="dk1"/>
                </a:solidFill>
              </a:rPr>
              <a:t>Structural Evaluation</a:t>
            </a:r>
            <a:endParaRPr b="1"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1800">
                <a:solidFill>
                  <a:schemeClr val="dk1"/>
                </a:solidFill>
              </a:rPr>
              <a:t>Both </a:t>
            </a:r>
            <a:r>
              <a:rPr b="1" lang="en" sz="1800">
                <a:solidFill>
                  <a:schemeClr val="dk1"/>
                </a:solidFill>
              </a:rPr>
              <a:t>front and back legs</a:t>
            </a:r>
            <a:r>
              <a:rPr lang="en" sz="1800">
                <a:solidFill>
                  <a:schemeClr val="dk1"/>
                </a:solidFill>
              </a:rPr>
              <a:t> will be considered.</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 sz="1800">
                <a:solidFill>
                  <a:schemeClr val="dk1"/>
                </a:solidFill>
              </a:rPr>
              <a:t>Soundness</a:t>
            </a:r>
            <a:r>
              <a:rPr lang="en" sz="1800">
                <a:solidFill>
                  <a:schemeClr val="dk1"/>
                </a:solidFill>
              </a:rPr>
              <a:t> is essential for breeding animals to propagate.</a:t>
            </a:r>
            <a:br>
              <a:rPr lang="en"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 sz="1800">
                <a:solidFill>
                  <a:schemeClr val="dk1"/>
                </a:solidFill>
              </a:rPr>
              <a:t>See next slide, slide #7, as example:</a:t>
            </a:r>
            <a:r>
              <a:rPr lang="en" sz="1800">
                <a:solidFill>
                  <a:schemeClr val="dk1"/>
                </a:solidFill>
              </a:rPr>
              <a:t> A straight plane is present from Point A </a:t>
            </a:r>
            <a:r>
              <a:rPr lang="en" sz="1800">
                <a:solidFill>
                  <a:schemeClr val="dk1"/>
                </a:solidFill>
              </a:rPr>
              <a:t>through</a:t>
            </a:r>
            <a:r>
              <a:rPr lang="en" sz="1800">
                <a:solidFill>
                  <a:schemeClr val="dk1"/>
                </a:solidFill>
              </a:rPr>
              <a:t> Point B &amp; continues to Point C.  These hind legs are correct ~</a:t>
            </a:r>
            <a:br>
              <a:rPr lang="en" sz="1800">
                <a:solidFill>
                  <a:schemeClr val="dk1"/>
                </a:solidFill>
              </a:rPr>
            </a:br>
            <a:endParaRPr sz="1800">
              <a:solidFill>
                <a:schemeClr val="dk1"/>
              </a:solidFill>
            </a:endParaRPr>
          </a:p>
          <a:p>
            <a:pPr indent="0" lvl="0" marL="457200" rtl="0" algn="l">
              <a:lnSpc>
                <a:spcPct val="115000"/>
              </a:lnSpc>
              <a:spcBef>
                <a:spcPts val="1200"/>
              </a:spcBef>
              <a:spcAft>
                <a:spcPts val="0"/>
              </a:spcAft>
              <a:buNone/>
            </a:pPr>
            <a:r>
              <a:t/>
            </a:r>
            <a:endParaRPr sz="1900">
              <a:solidFill>
                <a:schemeClr val="dk1"/>
              </a:solidFill>
            </a:endParaRPr>
          </a:p>
          <a:p>
            <a:pPr indent="0" lvl="0" marL="0" rtl="0" algn="l">
              <a:spcBef>
                <a:spcPts val="1200"/>
              </a:spcBef>
              <a:spcAft>
                <a:spcPts val="0"/>
              </a:spcAft>
              <a:buNone/>
            </a:pPr>
            <a:r>
              <a:t/>
            </a:r>
            <a:endParaRPr sz="13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9" name="Google Shape;9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0" name="Google Shape;100;p19" title="Desired Conf ABC Points of Plane.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6" name="Google Shape;10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7" name="Google Shape;107;p20" title="Sickle Hock Conf.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8" name="Google Shape;108;p20"/>
          <p:cNvSpPr txBox="1"/>
          <p:nvPr/>
        </p:nvSpPr>
        <p:spPr>
          <a:xfrm>
            <a:off x="5279997" y="1040900"/>
            <a:ext cx="3498000" cy="39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This picture shows a gross disease process to the joint, resulting in a severe angulation at POINT B.</a:t>
            </a:r>
            <a:endParaRPr sz="1800">
              <a:solidFill>
                <a:schemeClr val="dk1"/>
              </a:solidFill>
              <a:highlight>
                <a:schemeClr val="lt1"/>
              </a:highlight>
            </a:endParaRPr>
          </a:p>
          <a:p>
            <a:pPr indent="0" lvl="0" marL="0" rtl="0" algn="l">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The RED LINE is the correct plane from POINT A through POINT B to POINT C, while the deviated line is what is present for this animal.</a:t>
            </a:r>
            <a:endParaRPr sz="1800">
              <a:solidFill>
                <a:schemeClr val="dk1"/>
              </a:solidFill>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1" title="Normal Conf vs. Abnormal Conf planes.png"/>
          <p:cNvPicPr preferRelativeResize="0"/>
          <p:nvPr/>
        </p:nvPicPr>
        <p:blipFill>
          <a:blip r:embed="rId3">
            <a:alphaModFix/>
          </a:blip>
          <a:stretch>
            <a:fillRect/>
          </a:stretch>
        </p:blipFill>
        <p:spPr>
          <a:xfrm>
            <a:off x="152400" y="152400"/>
            <a:ext cx="8633552" cy="4856375"/>
          </a:xfrm>
          <a:prstGeom prst="rect">
            <a:avLst/>
          </a:prstGeom>
          <a:noFill/>
          <a:ln>
            <a:noFill/>
          </a:ln>
        </p:spPr>
      </p:pic>
      <p:sp>
        <p:nvSpPr>
          <p:cNvPr id="114" name="Google Shape;114;p21"/>
          <p:cNvSpPr txBox="1"/>
          <p:nvPr/>
        </p:nvSpPr>
        <p:spPr>
          <a:xfrm>
            <a:off x="148694" y="126775"/>
            <a:ext cx="28398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highlight>
                  <a:schemeClr val="lt1"/>
                </a:highlight>
              </a:rPr>
              <a:t>Red Lines:</a:t>
            </a:r>
            <a:r>
              <a:rPr lang="en" sz="1800">
                <a:solidFill>
                  <a:schemeClr val="dk1"/>
                </a:solidFill>
                <a:highlight>
                  <a:schemeClr val="lt1"/>
                </a:highlight>
              </a:rPr>
              <a:t> Correct Plane</a:t>
            </a:r>
            <a:endParaRPr sz="1800">
              <a:solidFill>
                <a:schemeClr val="dk1"/>
              </a:solidFill>
              <a:highlight>
                <a:schemeClr val="lt1"/>
              </a:highlight>
            </a:endParaRPr>
          </a:p>
          <a:p>
            <a:pPr indent="0" lvl="0" marL="0" rtl="0" algn="l">
              <a:spcBef>
                <a:spcPts val="0"/>
              </a:spcBef>
              <a:spcAft>
                <a:spcPts val="0"/>
              </a:spcAft>
              <a:buNone/>
            </a:pPr>
            <a:r>
              <a:t/>
            </a:r>
            <a:endParaRPr sz="1800">
              <a:solidFill>
                <a:schemeClr val="dk1"/>
              </a:solidFill>
              <a:highlight>
                <a:schemeClr val="lt1"/>
              </a:highlight>
            </a:endParaRPr>
          </a:p>
        </p:txBody>
      </p:sp>
      <p:sp>
        <p:nvSpPr>
          <p:cNvPr id="115" name="Google Shape;115;p21"/>
          <p:cNvSpPr txBox="1"/>
          <p:nvPr/>
        </p:nvSpPr>
        <p:spPr>
          <a:xfrm>
            <a:off x="2964216" y="138955"/>
            <a:ext cx="4046400" cy="7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highlight>
                  <a:schemeClr val="lt1"/>
                </a:highlight>
              </a:rPr>
              <a:t>White Lines:</a:t>
            </a:r>
            <a:r>
              <a:rPr lang="en" sz="1800">
                <a:solidFill>
                  <a:schemeClr val="dk1"/>
                </a:solidFill>
                <a:highlight>
                  <a:schemeClr val="lt1"/>
                </a:highlight>
              </a:rPr>
              <a:t> where plane actually is</a:t>
            </a:r>
            <a:endParaRPr sz="1800">
              <a:solidFill>
                <a:schemeClr val="dk1"/>
              </a:solidFill>
              <a:highlight>
                <a:schemeClr val="lt1"/>
              </a:highlight>
            </a:endParaRPr>
          </a:p>
          <a:p>
            <a:pPr indent="0" lvl="0" marL="0" rtl="0" algn="l">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t/>
            </a:r>
            <a:endParaRPr sz="1800">
              <a:solidFill>
                <a:schemeClr val="dk1"/>
              </a:solidFill>
              <a:highlight>
                <a:schemeClr val="lt1"/>
              </a:highlight>
            </a:endParaRPr>
          </a:p>
        </p:txBody>
      </p:sp>
      <p:sp>
        <p:nvSpPr>
          <p:cNvPr id="116" name="Google Shape;116;p21"/>
          <p:cNvSpPr txBox="1"/>
          <p:nvPr/>
        </p:nvSpPr>
        <p:spPr>
          <a:xfrm>
            <a:off x="6937700" y="139070"/>
            <a:ext cx="2189400" cy="16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highlight>
                  <a:schemeClr val="lt1"/>
                </a:highlight>
              </a:rPr>
              <a:t>Yellow Lines:</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where white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Line would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Continue to , if it was on</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A correct plane</a:t>
            </a:r>
            <a:endParaRPr sz="1800">
              <a:solidFill>
                <a:schemeClr val="dk1"/>
              </a:solidFill>
              <a:highlight>
                <a:schemeClr val="lt1"/>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